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49" r:id="rId1"/>
  </p:sldMasterIdLst>
  <p:notesMasterIdLst>
    <p:notesMasterId r:id="rId14"/>
  </p:notesMasterIdLst>
  <p:sldIdLst>
    <p:sldId id="256" r:id="rId2"/>
    <p:sldId id="407" r:id="rId3"/>
    <p:sldId id="409" r:id="rId4"/>
    <p:sldId id="412" r:id="rId5"/>
    <p:sldId id="413" r:id="rId6"/>
    <p:sldId id="414" r:id="rId7"/>
    <p:sldId id="416" r:id="rId8"/>
    <p:sldId id="417" r:id="rId9"/>
    <p:sldId id="419" r:id="rId10"/>
    <p:sldId id="420" r:id="rId11"/>
    <p:sldId id="421" r:id="rId12"/>
    <p:sldId id="406" r:id="rId13"/>
  </p:sldIdLst>
  <p:sldSz cx="13004800" cy="9753600"/>
  <p:notesSz cx="7099300" cy="10234613"/>
  <p:embeddedFontLst>
    <p:embeddedFont>
      <p:font typeface="Helvetica" panose="020B0604020202020204" pitchFamily="34" charset="0"/>
      <p:regular r:id="rId15"/>
      <p:bold r:id="rId16"/>
      <p:italic r:id="rId17"/>
      <p:boldItalic r:id="rId18"/>
    </p:embeddedFont>
    <p:embeddedFont>
      <p:font typeface="ETH Light" panose="02000403040000020004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algn="ctr" rtl="0" fontAlgn="base">
      <a:spcBef>
        <a:spcPts val="900"/>
      </a:spcBef>
      <a:spcAft>
        <a:spcPct val="0"/>
      </a:spcAft>
      <a:defRPr sz="4000" kern="1200">
        <a:solidFill>
          <a:srgbClr val="000000"/>
        </a:solidFill>
        <a:latin typeface="Helvetica" pitchFamily="64" charset="0"/>
        <a:ea typeface="ヒラギノ角ゴ Pro W3" pitchFamily="64" charset="-128"/>
        <a:cs typeface="+mn-cs"/>
        <a:sym typeface="Helvetica" pitchFamily="64" charset="0"/>
      </a:defRPr>
    </a:lvl1pPr>
    <a:lvl2pPr marL="457200" algn="ctr" rtl="0" fontAlgn="base">
      <a:spcBef>
        <a:spcPts val="900"/>
      </a:spcBef>
      <a:spcAft>
        <a:spcPct val="0"/>
      </a:spcAft>
      <a:defRPr sz="4000" kern="1200">
        <a:solidFill>
          <a:srgbClr val="000000"/>
        </a:solidFill>
        <a:latin typeface="Helvetica" pitchFamily="64" charset="0"/>
        <a:ea typeface="ヒラギノ角ゴ Pro W3" pitchFamily="64" charset="-128"/>
        <a:cs typeface="+mn-cs"/>
        <a:sym typeface="Helvetica" pitchFamily="64" charset="0"/>
      </a:defRPr>
    </a:lvl2pPr>
    <a:lvl3pPr marL="914400" algn="ctr" rtl="0" fontAlgn="base">
      <a:spcBef>
        <a:spcPts val="900"/>
      </a:spcBef>
      <a:spcAft>
        <a:spcPct val="0"/>
      </a:spcAft>
      <a:defRPr sz="4000" kern="1200">
        <a:solidFill>
          <a:srgbClr val="000000"/>
        </a:solidFill>
        <a:latin typeface="Helvetica" pitchFamily="64" charset="0"/>
        <a:ea typeface="ヒラギノ角ゴ Pro W3" pitchFamily="64" charset="-128"/>
        <a:cs typeface="+mn-cs"/>
        <a:sym typeface="Helvetica" pitchFamily="64" charset="0"/>
      </a:defRPr>
    </a:lvl3pPr>
    <a:lvl4pPr marL="1371600" algn="ctr" rtl="0" fontAlgn="base">
      <a:spcBef>
        <a:spcPts val="900"/>
      </a:spcBef>
      <a:spcAft>
        <a:spcPct val="0"/>
      </a:spcAft>
      <a:defRPr sz="4000" kern="1200">
        <a:solidFill>
          <a:srgbClr val="000000"/>
        </a:solidFill>
        <a:latin typeface="Helvetica" pitchFamily="64" charset="0"/>
        <a:ea typeface="ヒラギノ角ゴ Pro W3" pitchFamily="64" charset="-128"/>
        <a:cs typeface="+mn-cs"/>
        <a:sym typeface="Helvetica" pitchFamily="64" charset="0"/>
      </a:defRPr>
    </a:lvl4pPr>
    <a:lvl5pPr marL="1828800" algn="ctr" rtl="0" fontAlgn="base">
      <a:spcBef>
        <a:spcPts val="900"/>
      </a:spcBef>
      <a:spcAft>
        <a:spcPct val="0"/>
      </a:spcAft>
      <a:defRPr sz="4000" kern="1200">
        <a:solidFill>
          <a:srgbClr val="000000"/>
        </a:solidFill>
        <a:latin typeface="Helvetica" pitchFamily="64" charset="0"/>
        <a:ea typeface="ヒラギノ角ゴ Pro W3" pitchFamily="64" charset="-128"/>
        <a:cs typeface="+mn-cs"/>
        <a:sym typeface="Helvetica" pitchFamily="64" charset="0"/>
      </a:defRPr>
    </a:lvl5pPr>
    <a:lvl6pPr marL="2286000" algn="l" defTabSz="914400" rtl="0" eaLnBrk="1" latinLnBrk="0" hangingPunct="1">
      <a:defRPr sz="4000" kern="1200">
        <a:solidFill>
          <a:srgbClr val="000000"/>
        </a:solidFill>
        <a:latin typeface="Helvetica" pitchFamily="64" charset="0"/>
        <a:ea typeface="ヒラギノ角ゴ Pro W3" pitchFamily="64" charset="-128"/>
        <a:cs typeface="+mn-cs"/>
        <a:sym typeface="Helvetica" pitchFamily="64" charset="0"/>
      </a:defRPr>
    </a:lvl6pPr>
    <a:lvl7pPr marL="2743200" algn="l" defTabSz="914400" rtl="0" eaLnBrk="1" latinLnBrk="0" hangingPunct="1">
      <a:defRPr sz="4000" kern="1200">
        <a:solidFill>
          <a:srgbClr val="000000"/>
        </a:solidFill>
        <a:latin typeface="Helvetica" pitchFamily="64" charset="0"/>
        <a:ea typeface="ヒラギノ角ゴ Pro W3" pitchFamily="64" charset="-128"/>
        <a:cs typeface="+mn-cs"/>
        <a:sym typeface="Helvetica" pitchFamily="64" charset="0"/>
      </a:defRPr>
    </a:lvl7pPr>
    <a:lvl8pPr marL="3200400" algn="l" defTabSz="914400" rtl="0" eaLnBrk="1" latinLnBrk="0" hangingPunct="1">
      <a:defRPr sz="4000" kern="1200">
        <a:solidFill>
          <a:srgbClr val="000000"/>
        </a:solidFill>
        <a:latin typeface="Helvetica" pitchFamily="64" charset="0"/>
        <a:ea typeface="ヒラギノ角ゴ Pro W3" pitchFamily="64" charset="-128"/>
        <a:cs typeface="+mn-cs"/>
        <a:sym typeface="Helvetica" pitchFamily="64" charset="0"/>
      </a:defRPr>
    </a:lvl8pPr>
    <a:lvl9pPr marL="3657600" algn="l" defTabSz="914400" rtl="0" eaLnBrk="1" latinLnBrk="0" hangingPunct="1">
      <a:defRPr sz="4000" kern="1200">
        <a:solidFill>
          <a:srgbClr val="000000"/>
        </a:solidFill>
        <a:latin typeface="Helvetica" pitchFamily="64" charset="0"/>
        <a:ea typeface="ヒラギノ角ゴ Pro W3" pitchFamily="64" charset="-128"/>
        <a:cs typeface="+mn-cs"/>
        <a:sym typeface="Helvetica" pitchFamily="6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299">
          <p15:clr>
            <a:srgbClr val="A4A3A4"/>
          </p15:clr>
        </p15:guide>
        <p15:guide id="2" pos="7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A0F"/>
    <a:srgbClr val="C00000"/>
    <a:srgbClr val="CCFFCC"/>
    <a:srgbClr val="C5B085"/>
    <a:srgbClr val="80693C"/>
    <a:srgbClr val="081572"/>
    <a:srgbClr val="0D21B3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88538" autoAdjust="0"/>
  </p:normalViewPr>
  <p:slideViewPr>
    <p:cSldViewPr snapToObjects="1" showGuides="1">
      <p:cViewPr varScale="1">
        <p:scale>
          <a:sx n="81" d="100"/>
          <a:sy n="81" d="100"/>
        </p:scale>
        <p:origin x="1524" y="90"/>
      </p:cViewPr>
      <p:guideLst>
        <p:guide orient="horz" pos="3299"/>
        <p:guide pos="7840"/>
      </p:guideLst>
    </p:cSldViewPr>
  </p:slideViewPr>
  <p:outlineViewPr>
    <p:cViewPr>
      <p:scale>
        <a:sx n="33" d="100"/>
        <a:sy n="33" d="100"/>
      </p:scale>
      <p:origin x="0" y="4296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86" d="100"/>
          <a:sy n="86" d="100"/>
        </p:scale>
        <p:origin x="-3126" y="-7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l">
              <a:defRPr sz="1200">
                <a:latin typeface="Helvetica" charset="0"/>
                <a:ea typeface="ヒラギノ角ゴ Pro W3" charset="0"/>
                <a:cs typeface="ヒラギノ角ゴ Pro W3" charset="0"/>
                <a:sym typeface="Helvetic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/>
          <a:lstStyle>
            <a:lvl1pPr algn="r">
              <a:defRPr sz="1200">
                <a:latin typeface="Helvetica" charset="0"/>
                <a:ea typeface="ヒラギノ角ゴ Pro W3" charset="0"/>
                <a:cs typeface="ヒラギノ角ゴ Pro W3" charset="0"/>
                <a:sym typeface="Helvetica" charset="0"/>
              </a:defRPr>
            </a:lvl1pPr>
          </a:lstStyle>
          <a:p>
            <a:pPr>
              <a:defRPr/>
            </a:pPr>
            <a:fld id="{20D400F8-2999-44FA-8322-0B99828CACC6}" type="datetimeFigureOut">
              <a:rPr lang="en-US"/>
              <a:pPr>
                <a:defRPr/>
              </a:pPr>
              <a:t>12/13/2018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6763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9" tIns="47380" rIns="94759" bIns="4738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4759" tIns="47380" rIns="94759" bIns="4738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l">
              <a:defRPr sz="1200">
                <a:latin typeface="Helvetica" charset="0"/>
                <a:ea typeface="ヒラギノ角ゴ Pro W3" charset="0"/>
                <a:cs typeface="ヒラギノ角ゴ Pro W3" charset="0"/>
                <a:sym typeface="Helvetic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59" tIns="47380" rIns="94759" bIns="47380" rtlCol="0" anchor="b"/>
          <a:lstStyle>
            <a:lvl1pPr algn="r">
              <a:defRPr sz="1200">
                <a:latin typeface="Helvetica" charset="0"/>
                <a:ea typeface="ヒラギノ角ゴ Pro W3" charset="0"/>
                <a:cs typeface="ヒラギノ角ゴ Pro W3" charset="0"/>
                <a:sym typeface="Helvetica" charset="0"/>
              </a:defRPr>
            </a:lvl1pPr>
          </a:lstStyle>
          <a:p>
            <a:pPr>
              <a:defRPr/>
            </a:pPr>
            <a:fld id="{88C356EA-5FAD-43C5-8F88-22F6AB3A98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29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/>
          <p:cNvSpPr>
            <a:spLocks/>
          </p:cNvSpPr>
          <p:nvPr userDrawn="1"/>
        </p:nvSpPr>
        <p:spPr bwMode="auto">
          <a:xfrm>
            <a:off x="0" y="1"/>
            <a:ext cx="13004800" cy="3019411"/>
          </a:xfrm>
          <a:prstGeom prst="rect">
            <a:avLst/>
          </a:prstGeom>
          <a:solidFill>
            <a:srgbClr val="EAEAEA"/>
          </a:solidFill>
          <a:ln w="25400">
            <a:noFill/>
            <a:miter lim="800000"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Helvetica" charset="0"/>
              <a:ea typeface="ヒラギノ角ゴ Pro W3" charset="0"/>
              <a:sym typeface="Helvetica" charset="0"/>
            </a:endParaRPr>
          </a:p>
        </p:txBody>
      </p:sp>
      <p:sp>
        <p:nvSpPr>
          <p:cNvPr id="16" name="Rectangle 1"/>
          <p:cNvSpPr>
            <a:spLocks/>
          </p:cNvSpPr>
          <p:nvPr userDrawn="1"/>
        </p:nvSpPr>
        <p:spPr bwMode="auto">
          <a:xfrm>
            <a:off x="0" y="4090982"/>
            <a:ext cx="10860118" cy="1357323"/>
          </a:xfrm>
          <a:prstGeom prst="rect">
            <a:avLst/>
          </a:prstGeom>
          <a:solidFill>
            <a:srgbClr val="EAEAEA"/>
          </a:solidFill>
          <a:ln w="25400">
            <a:noFill/>
            <a:miter lim="800000"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Helvetica" charset="0"/>
              <a:ea typeface="ヒラギノ角ゴ Pro W3" charset="0"/>
              <a:sym typeface="Helvetica" charset="0"/>
            </a:endParaRPr>
          </a:p>
        </p:txBody>
      </p:sp>
      <p:sp>
        <p:nvSpPr>
          <p:cNvPr id="20" name="Title 5"/>
          <p:cNvSpPr>
            <a:spLocks noGrp="1"/>
          </p:cNvSpPr>
          <p:nvPr userDrawn="1">
            <p:ph type="ctrTitle" hasCustomPrompt="1"/>
          </p:nvPr>
        </p:nvSpPr>
        <p:spPr>
          <a:xfrm>
            <a:off x="2144681" y="4090982"/>
            <a:ext cx="8715437" cy="1357323"/>
          </a:xfrm>
        </p:spPr>
        <p:txBody>
          <a:bodyPr/>
          <a:lstStyle>
            <a:lvl1pPr>
              <a:defRPr/>
            </a:lvl1pPr>
          </a:lstStyle>
          <a:p>
            <a:r>
              <a:rPr lang="en-US" sz="7200" dirty="0" smtClean="0"/>
              <a:t>Your Title here</a:t>
            </a:r>
            <a:endParaRPr lang="de-CH" sz="7200" dirty="0"/>
          </a:p>
        </p:txBody>
      </p:sp>
      <p:sp>
        <p:nvSpPr>
          <p:cNvPr id="21" name="Rectangle 1"/>
          <p:cNvSpPr>
            <a:spLocks/>
          </p:cNvSpPr>
          <p:nvPr userDrawn="1"/>
        </p:nvSpPr>
        <p:spPr bwMode="auto">
          <a:xfrm>
            <a:off x="2144682" y="6948524"/>
            <a:ext cx="10860118" cy="928673"/>
          </a:xfrm>
          <a:prstGeom prst="rect">
            <a:avLst/>
          </a:prstGeom>
          <a:solidFill>
            <a:srgbClr val="EAEAEA"/>
          </a:solidFill>
          <a:ln w="25400">
            <a:noFill/>
            <a:miter lim="800000"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Helvetica" charset="0"/>
              <a:ea typeface="ヒラギノ角ゴ Pro W3" charset="0"/>
              <a:sym typeface="Helvetica" charset="0"/>
            </a:endParaRPr>
          </a:p>
        </p:txBody>
      </p:sp>
      <p:sp>
        <p:nvSpPr>
          <p:cNvPr id="22" name="Subtitle 6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343276" y="6948524"/>
            <a:ext cx="7516842" cy="928672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 dirty="0" smtClean="0"/>
              <a:t>Your name here</a:t>
            </a:r>
            <a:endParaRPr lang="de-CH" dirty="0"/>
          </a:p>
        </p:txBody>
      </p:sp>
      <p:pic>
        <p:nvPicPr>
          <p:cNvPr id="8" name="Picture 7" descr="cvg_logo_rgb_pos_large.em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677864" y="804834"/>
            <a:ext cx="5832648" cy="1455544"/>
          </a:xfrm>
          <a:prstGeom prst="rect">
            <a:avLst/>
          </a:prstGeom>
        </p:spPr>
      </p:pic>
      <p:pic>
        <p:nvPicPr>
          <p:cNvPr id="9" name="Picture 8" descr="biwi_logo_3d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02600" y="804834"/>
            <a:ext cx="2438405" cy="144780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>
                <a:sym typeface="Helvetica" charset="0"/>
              </a:rP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7700" y="2082800"/>
            <a:ext cx="11709400" cy="6832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9750" y="330200"/>
            <a:ext cx="2927350" cy="8585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7700" y="330200"/>
            <a:ext cx="8629650" cy="85852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biwillogo.pd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37333" y="325121"/>
            <a:ext cx="1842347" cy="80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7" descr="ethlogo.pd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1" y="431237"/>
            <a:ext cx="3276036" cy="977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idx="10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lIns="130046" tIns="65023" rIns="130046" bIns="65023"/>
          <a:lstStyle>
            <a:lvl1pPr>
              <a:defRPr/>
            </a:lvl1pPr>
          </a:lstStyle>
          <a:p>
            <a:pPr>
              <a:defRPr/>
            </a:pPr>
            <a:fld id="{F3916D5A-E9E8-4490-8641-5A4AF0CE4F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8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30200"/>
            <a:ext cx="115200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980000"/>
            <a:ext cx="11520000" cy="6840000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2pPr>
            <a:lvl3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3pPr>
            <a:lvl4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4pPr>
            <a:lvl5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330200"/>
            <a:ext cx="7954112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1980000"/>
            <a:ext cx="11520000" cy="6840000"/>
          </a:xfrm>
          <a:prstGeom prst="rect">
            <a:avLst/>
          </a:prstGeom>
        </p:spPr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1pPr>
            <a:lvl2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2pPr>
            <a:lvl3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3pPr>
            <a:lvl4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4pPr>
            <a:lvl5pPr>
              <a:buClr>
                <a:schemeClr val="tx1">
                  <a:lumMod val="50000"/>
                  <a:lumOff val="50000"/>
                </a:schemeClr>
              </a:buClr>
              <a:buSzPct val="150000"/>
              <a:buFont typeface="Wingdings" pitchFamily="2" charset="2"/>
              <a:buChar char="§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1052000" y="285200"/>
            <a:ext cx="1188000" cy="1188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de-CH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674112" y="897200"/>
            <a:ext cx="2377888" cy="576000"/>
          </a:xfrm>
          <a:prstGeom prst="rect">
            <a:avLst/>
          </a:prstGeom>
        </p:spPr>
        <p:txBody>
          <a:bodyPr/>
          <a:lstStyle>
            <a:lvl1pPr algn="r">
              <a:buNone/>
              <a:defRPr sz="2400" baseline="0"/>
            </a:lvl1pPr>
            <a:lvl2pPr algn="r">
              <a:buNone/>
              <a:defRPr sz="2400"/>
            </a:lvl2pPr>
            <a:lvl3pPr algn="r">
              <a:buNone/>
              <a:defRPr sz="2400"/>
            </a:lvl3pPr>
            <a:lvl4pPr algn="r">
              <a:buNone/>
              <a:defRPr sz="2400"/>
            </a:lvl4pPr>
            <a:lvl5pPr algn="r">
              <a:buNone/>
              <a:defRPr sz="2400"/>
            </a:lvl5pPr>
          </a:lstStyle>
          <a:p>
            <a:pPr lvl="0"/>
            <a:r>
              <a:rPr lang="en-US" dirty="0" smtClean="0"/>
              <a:t>Your name</a:t>
            </a:r>
            <a:endParaRPr lang="de-CH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2082800"/>
            <a:ext cx="5778500" cy="6832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082800"/>
            <a:ext cx="5778500" cy="6832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/>
          </p:cNvSpPr>
          <p:nvPr/>
        </p:nvSpPr>
        <p:spPr bwMode="auto">
          <a:xfrm>
            <a:off x="0" y="9213600"/>
            <a:ext cx="13004800" cy="540000"/>
          </a:xfrm>
          <a:prstGeom prst="rect">
            <a:avLst/>
          </a:prstGeom>
          <a:solidFill>
            <a:srgbClr val="EAEAEA"/>
          </a:solidFill>
          <a:ln w="25400">
            <a:noFill/>
            <a:miter lim="800000"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Helvetica" charset="0"/>
              <a:ea typeface="ヒラギノ角ゴ Pro W3" charset="0"/>
              <a:sym typeface="Helvetica" charset="0"/>
            </a:endParaRPr>
          </a:p>
        </p:txBody>
      </p:sp>
      <p:sp>
        <p:nvSpPr>
          <p:cNvPr id="2049" name="Rectangle 1"/>
          <p:cNvSpPr>
            <a:spLocks/>
          </p:cNvSpPr>
          <p:nvPr/>
        </p:nvSpPr>
        <p:spPr bwMode="auto">
          <a:xfrm>
            <a:off x="0" y="0"/>
            <a:ext cx="13004800" cy="1739900"/>
          </a:xfrm>
          <a:prstGeom prst="rect">
            <a:avLst/>
          </a:prstGeom>
          <a:solidFill>
            <a:srgbClr val="EAEAEA"/>
          </a:solidFill>
          <a:ln w="25400">
            <a:noFill/>
            <a:miter lim="800000"/>
            <a:headEnd type="none" w="med" len="med"/>
            <a:tailEnd type="none" w="med" len="med"/>
          </a:ln>
          <a:effectLst>
            <a:innerShdw blurRad="114300">
              <a:prstClr val="black"/>
            </a:innerShdw>
          </a:effectLst>
        </p:spPr>
        <p:txBody>
          <a:bodyPr lIns="0" tIns="0" rIns="0" bIns="0"/>
          <a:lstStyle/>
          <a:p>
            <a:pPr>
              <a:defRPr/>
            </a:pPr>
            <a:endParaRPr lang="en-US">
              <a:latin typeface="Helvetica" charset="0"/>
              <a:ea typeface="ヒラギノ角ゴ Pro W3" charset="0"/>
              <a:sym typeface="Helvetica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20000" y="330200"/>
            <a:ext cx="10068680" cy="1143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76200" tIns="76200" rIns="134902" bIns="762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Helvetica" pitchFamily="64" charset="0"/>
              </a:rPr>
              <a:t>Click to edit Master title style</a:t>
            </a:r>
          </a:p>
        </p:txBody>
      </p:sp>
      <p:pic>
        <p:nvPicPr>
          <p:cNvPr id="1031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47700" y="9421813"/>
            <a:ext cx="1003300" cy="204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ransition/>
  <p:timing>
    <p:tnLst>
      <p:par>
        <p:cTn id="1" dur="indefinite" restart="never" nodeType="tmRoot"/>
      </p:par>
    </p:tnLst>
  </p:timing>
  <p:txStyles>
    <p:titleStyle>
      <a:lvl1pPr marL="57150" indent="-57150" algn="l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ETH Light" pitchFamily="18" charset="0"/>
          <a:ea typeface="+mj-ea"/>
          <a:cs typeface="+mj-cs"/>
          <a:sym typeface="Helvetica" pitchFamily="64" charset="0"/>
        </a:defRPr>
      </a:lvl1pPr>
      <a:lvl2pPr marL="57150" indent="-57150" algn="l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ETH Light" pitchFamily="18" charset="0"/>
          <a:ea typeface="ヒラギノ角ゴ Pro W6" charset="0"/>
          <a:cs typeface="ヒラギノ角ゴ Pro W6" charset="0"/>
          <a:sym typeface="Helvetica" pitchFamily="64" charset="0"/>
        </a:defRPr>
      </a:lvl2pPr>
      <a:lvl3pPr marL="57150" indent="-57150" algn="l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ETH Light" pitchFamily="18" charset="0"/>
          <a:ea typeface="ヒラギノ角ゴ Pro W6" charset="0"/>
          <a:cs typeface="ヒラギノ角ゴ Pro W6" charset="0"/>
          <a:sym typeface="Helvetica" pitchFamily="64" charset="0"/>
        </a:defRPr>
      </a:lvl3pPr>
      <a:lvl4pPr marL="57150" indent="-57150" algn="l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ETH Light" pitchFamily="18" charset="0"/>
          <a:ea typeface="ヒラギノ角ゴ Pro W6" charset="0"/>
          <a:cs typeface="ヒラギノ角ゴ Pro W6" charset="0"/>
          <a:sym typeface="Helvetica" pitchFamily="64" charset="0"/>
        </a:defRPr>
      </a:lvl4pPr>
      <a:lvl5pPr marL="57150" indent="-57150" algn="l" rtl="0" eaLnBrk="1" fontAlgn="base" hangingPunct="1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ETH Light" pitchFamily="18" charset="0"/>
          <a:ea typeface="ヒラギノ角ゴ Pro W6" charset="0"/>
          <a:cs typeface="ヒラギノ角ゴ Pro W6" charset="0"/>
          <a:sym typeface="Helvetica" pitchFamily="64" charset="0"/>
        </a:defRPr>
      </a:lvl5pPr>
      <a:lvl6pPr marL="514350" algn="l" rtl="0" eaLnBrk="1" fontAlgn="base" hangingPunct="1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Helvetica" charset="0"/>
          <a:ea typeface="ヒラギノ角ゴ Pro W6" charset="0"/>
          <a:cs typeface="ヒラギノ角ゴ Pro W6" charset="0"/>
          <a:sym typeface="Helvetica" charset="0"/>
        </a:defRPr>
      </a:lvl6pPr>
      <a:lvl7pPr marL="971550" algn="l" rtl="0" eaLnBrk="1" fontAlgn="base" hangingPunct="1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Helvetica" charset="0"/>
          <a:ea typeface="ヒラギノ角ゴ Pro W6" charset="0"/>
          <a:cs typeface="ヒラギノ角ゴ Pro W6" charset="0"/>
          <a:sym typeface="Helvetica" charset="0"/>
        </a:defRPr>
      </a:lvl7pPr>
      <a:lvl8pPr marL="1428750" algn="l" rtl="0" eaLnBrk="1" fontAlgn="base" hangingPunct="1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Helvetica" charset="0"/>
          <a:ea typeface="ヒラギノ角ゴ Pro W6" charset="0"/>
          <a:cs typeface="ヒラギノ角ゴ Pro W6" charset="0"/>
          <a:sym typeface="Helvetica" charset="0"/>
        </a:defRPr>
      </a:lvl8pPr>
      <a:lvl9pPr marL="1885950" algn="l" rtl="0" eaLnBrk="1" fontAlgn="base" hangingPunct="1">
        <a:spcBef>
          <a:spcPct val="0"/>
        </a:spcBef>
        <a:spcAft>
          <a:spcPct val="0"/>
        </a:spcAft>
        <a:defRPr sz="6000" b="1">
          <a:solidFill>
            <a:schemeClr val="tx1"/>
          </a:solidFill>
          <a:latin typeface="Helvetica" charset="0"/>
          <a:ea typeface="ヒラギノ角ゴ Pro W6" charset="0"/>
          <a:cs typeface="ヒラギノ角ゴ Pro W6" charset="0"/>
          <a:sym typeface="Helvetica" charset="0"/>
        </a:defRPr>
      </a:lvl9pPr>
    </p:titleStyle>
    <p:bodyStyle>
      <a:lvl1pPr marL="406400" indent="-406400" algn="l" rtl="0" eaLnBrk="1" fontAlgn="base" hangingPunct="1">
        <a:lnSpc>
          <a:spcPct val="110000"/>
        </a:lnSpc>
        <a:spcBef>
          <a:spcPts val="2000"/>
        </a:spcBef>
        <a:spcAft>
          <a:spcPct val="0"/>
        </a:spcAft>
        <a:buClr>
          <a:srgbClr val="000000"/>
        </a:buClr>
        <a:buSzPct val="100000"/>
        <a:buFont typeface="Helvetica" pitchFamily="64" charset="0"/>
        <a:buChar char="•"/>
        <a:defRPr sz="4000">
          <a:solidFill>
            <a:schemeClr val="tx1"/>
          </a:solidFill>
          <a:latin typeface="ETH Light" pitchFamily="18" charset="0"/>
          <a:ea typeface="+mn-ea"/>
          <a:cs typeface="+mn-cs"/>
          <a:sym typeface="Helvetica" pitchFamily="64" charset="0"/>
        </a:defRPr>
      </a:lvl1pPr>
      <a:lvl2pPr marL="962025" indent="-406400" algn="l" rtl="0" eaLnBrk="1" fontAlgn="base" hangingPunct="1">
        <a:lnSpc>
          <a:spcPct val="110000"/>
        </a:lnSpc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pitchFamily="64" charset="0"/>
        <a:buChar char="–"/>
        <a:defRPr sz="3600">
          <a:solidFill>
            <a:schemeClr val="tx1"/>
          </a:solidFill>
          <a:latin typeface="ETH Light" pitchFamily="18" charset="0"/>
          <a:ea typeface="+mn-ea"/>
          <a:cs typeface="+mn-cs"/>
          <a:sym typeface="Helvetica" pitchFamily="64" charset="0"/>
        </a:defRPr>
      </a:lvl2pPr>
      <a:lvl3pPr marL="1524000" indent="-330200" algn="l" rtl="0" eaLnBrk="1" fontAlgn="base" hangingPunct="1">
        <a:lnSpc>
          <a:spcPct val="110000"/>
        </a:lnSpc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pitchFamily="64" charset="0"/>
        <a:buChar char="•"/>
        <a:defRPr sz="3200">
          <a:solidFill>
            <a:schemeClr val="tx1"/>
          </a:solidFill>
          <a:latin typeface="ETH Light" pitchFamily="18" charset="0"/>
          <a:ea typeface="+mn-ea"/>
          <a:cs typeface="+mn-cs"/>
          <a:sym typeface="Helvetica" pitchFamily="64" charset="0"/>
        </a:defRPr>
      </a:lvl3pPr>
      <a:lvl4pPr marL="2160588" indent="-330200" algn="l" rtl="0" eaLnBrk="1" fontAlgn="base" hangingPunct="1">
        <a:lnSpc>
          <a:spcPct val="110000"/>
        </a:lnSpc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pitchFamily="64" charset="0"/>
        <a:buChar char="–"/>
        <a:defRPr sz="2800">
          <a:solidFill>
            <a:schemeClr val="tx1"/>
          </a:solidFill>
          <a:latin typeface="ETH Light" pitchFamily="18" charset="0"/>
          <a:ea typeface="+mn-ea"/>
          <a:cs typeface="+mn-cs"/>
          <a:sym typeface="Helvetica" pitchFamily="64" charset="0"/>
        </a:defRPr>
      </a:lvl4pPr>
      <a:lvl5pPr marL="2798763" indent="-330200" algn="l" rtl="0" eaLnBrk="1" fontAlgn="base" hangingPunct="1">
        <a:lnSpc>
          <a:spcPct val="110000"/>
        </a:lnSpc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pitchFamily="64" charset="0"/>
        <a:buChar char="»"/>
        <a:defRPr sz="2800">
          <a:solidFill>
            <a:schemeClr val="tx1"/>
          </a:solidFill>
          <a:latin typeface="ETH Light" pitchFamily="18" charset="0"/>
          <a:ea typeface="+mn-ea"/>
          <a:cs typeface="+mn-cs"/>
          <a:sym typeface="Helvetica" pitchFamily="64" charset="0"/>
        </a:defRPr>
      </a:lvl5pPr>
      <a:lvl6pPr marL="3255963" indent="-330200" algn="l" rtl="0" eaLnBrk="1" fontAlgn="base" hangingPunct="1">
        <a:lnSpc>
          <a:spcPct val="110000"/>
        </a:lnSpc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buChar char="»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6pPr>
      <a:lvl7pPr marL="3713163" indent="-330200" algn="l" rtl="0" eaLnBrk="1" fontAlgn="base" hangingPunct="1">
        <a:lnSpc>
          <a:spcPct val="110000"/>
        </a:lnSpc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buChar char="»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7pPr>
      <a:lvl8pPr marL="4170363" indent="-330200" algn="l" rtl="0" eaLnBrk="1" fontAlgn="base" hangingPunct="1">
        <a:lnSpc>
          <a:spcPct val="110000"/>
        </a:lnSpc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buChar char="»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8pPr>
      <a:lvl9pPr marL="4627563" indent="-330200" algn="l" rtl="0" eaLnBrk="1" fontAlgn="base" hangingPunct="1">
        <a:lnSpc>
          <a:spcPct val="110000"/>
        </a:lnSpc>
        <a:spcBef>
          <a:spcPts val="900"/>
        </a:spcBef>
        <a:spcAft>
          <a:spcPct val="0"/>
        </a:spcAft>
        <a:buClr>
          <a:srgbClr val="000000"/>
        </a:buClr>
        <a:buSzPct val="100000"/>
        <a:buFont typeface="Helvetica" charset="0"/>
        <a:buChar char="»"/>
        <a:defRPr sz="2800">
          <a:solidFill>
            <a:schemeClr val="tx1"/>
          </a:solidFill>
          <a:latin typeface="+mn-lt"/>
          <a:ea typeface="+mn-ea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9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file://localhost/Users/sabri/buc/cv-marcluc/exercises/09_condensation_tracker/data/video2.wmv" TargetMode="External"/><Relationship Id="rId7" Type="http://schemas.openxmlformats.org/officeDocument/2006/relationships/slideLayout" Target="../slideLayouts/slideLayout2.xml"/><Relationship Id="rId2" Type="http://schemas.openxmlformats.org/officeDocument/2006/relationships/video" Target="file://localhost/Users/sabri/buc/cv-marcluc/exercises/09_condensation_tracker/data/video1.wmv" TargetMode="External"/><Relationship Id="rId1" Type="http://schemas.microsoft.com/office/2007/relationships/media" Target="file://localhost/Users/sabri/buc/cv-marcluc/exercises/09_condensation_tracker/data/video1.wmv" TargetMode="External"/><Relationship Id="rId6" Type="http://schemas.openxmlformats.org/officeDocument/2006/relationships/video" Target="file://localhost/Users/sabri/buc/cv-marcluc/exercises/09_condensation_tracker/data/video3.wmv" TargetMode="External"/><Relationship Id="rId5" Type="http://schemas.microsoft.com/office/2007/relationships/media" Target="file://localhost/Users/sabri/buc/cv-marcluc/exercises/09_condensation_tracker/data/video3.wmv" TargetMode="External"/><Relationship Id="rId10" Type="http://schemas.openxmlformats.org/officeDocument/2006/relationships/image" Target="../media/image18.png"/><Relationship Id="rId4" Type="http://schemas.openxmlformats.org/officeDocument/2006/relationships/video" Target="file://localhost/Users/sabri/buc/cv-marcluc/exercises/09_condensation_tracker/data/video2.wmv" TargetMode="Externa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4233858"/>
            <a:ext cx="11055350" cy="1071570"/>
          </a:xfrm>
        </p:spPr>
        <p:txBody>
          <a:bodyPr/>
          <a:lstStyle/>
          <a:p>
            <a:r>
              <a:rPr lang="de-CH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87558" y="7019940"/>
            <a:ext cx="10717242" cy="785818"/>
          </a:xfrm>
          <a:prstGeom prst="rect">
            <a:avLst/>
          </a:prstGeom>
        </p:spPr>
        <p:txBody>
          <a:bodyPr/>
          <a:lstStyle/>
          <a:p>
            <a:pPr algn="ctr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Exercise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Session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– Condensation Tracker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frame1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76950" y="2165013"/>
            <a:ext cx="4511341" cy="3375450"/>
          </a:xfrm>
          <a:prstGeom prst="rect">
            <a:avLst/>
          </a:prstGeom>
        </p:spPr>
      </p:pic>
      <p:pic>
        <p:nvPicPr>
          <p:cNvPr id="17" name="Picture 16" descr="frame4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33324" y="5572138"/>
            <a:ext cx="4511341" cy="3375450"/>
          </a:xfrm>
          <a:prstGeom prst="rect">
            <a:avLst/>
          </a:prstGeom>
        </p:spPr>
      </p:pic>
      <p:pic>
        <p:nvPicPr>
          <p:cNvPr id="19" name="Picture 18" descr="frame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2160" y="2161911"/>
            <a:ext cx="4511341" cy="3375450"/>
          </a:xfrm>
          <a:prstGeom prst="rect">
            <a:avLst/>
          </a:prstGeom>
        </p:spPr>
      </p:pic>
      <p:pic>
        <p:nvPicPr>
          <p:cNvPr id="21" name="Picture 20" descr="frame1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345" y="5558273"/>
            <a:ext cx="4511341" cy="3375450"/>
          </a:xfrm>
          <a:prstGeom prst="rect">
            <a:avLst/>
          </a:prstGeom>
        </p:spPr>
      </p:pic>
      <p:pic>
        <p:nvPicPr>
          <p:cNvPr id="18" name="Picture 17" descr="fram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147" y="2149422"/>
            <a:ext cx="4511341" cy="3375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3: Ball bouncing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030793" y="7685112"/>
            <a:ext cx="297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2B21FB"/>
                </a:solidFill>
                <a:latin typeface="ETH Light" pitchFamily="2" charset="0"/>
              </a:rPr>
              <a:t>a</a:t>
            </a:r>
            <a:r>
              <a:rPr lang="en-US" sz="2000" b="1" dirty="0" smtClean="0">
                <a:solidFill>
                  <a:srgbClr val="2B21FB"/>
                </a:solidFill>
                <a:latin typeface="ETH Light" pitchFamily="2" charset="0"/>
              </a:rPr>
              <a:t> priori mean state</a:t>
            </a:r>
            <a:endParaRPr lang="en-US" sz="2000" b="1" dirty="0">
              <a:solidFill>
                <a:srgbClr val="2B21FB"/>
              </a:solidFill>
              <a:latin typeface="ETH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30793" y="8218512"/>
            <a:ext cx="297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  <a:latin typeface="ETH Light" pitchFamily="2" charset="0"/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  <a:latin typeface="ETH Light" pitchFamily="2" charset="0"/>
              </a:rPr>
              <a:t> posteriori mean state</a:t>
            </a:r>
            <a:endParaRPr lang="en-US" sz="2000" b="1" dirty="0">
              <a:solidFill>
                <a:srgbClr val="FF0000"/>
              </a:solidFill>
              <a:latin typeface="ETH Light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29688" y="7913712"/>
            <a:ext cx="785080" cy="0"/>
          </a:xfrm>
          <a:prstGeom prst="line">
            <a:avLst/>
          </a:prstGeom>
          <a:ln>
            <a:solidFill>
              <a:srgbClr val="2B21F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029688" y="8447112"/>
            <a:ext cx="785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89464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436" y="2284512"/>
            <a:ext cx="11520000" cy="6840000"/>
          </a:xfrm>
        </p:spPr>
        <p:txBody>
          <a:bodyPr/>
          <a:lstStyle/>
          <a:p>
            <a:pPr marL="606425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3600" dirty="0">
                <a:solidFill>
                  <a:srgbClr val="000000"/>
                </a:solidFill>
                <a:latin typeface="ETH Light" pitchFamily="2" charset="0"/>
              </a:rPr>
              <a:t>MATLAB </a:t>
            </a:r>
            <a:r>
              <a:rPr lang="en-US" sz="3600" dirty="0" smtClean="0">
                <a:solidFill>
                  <a:srgbClr val="000000"/>
                </a:solidFill>
                <a:latin typeface="ETH Light" pitchFamily="2" charset="0"/>
              </a:rPr>
              <a:t>code</a:t>
            </a:r>
          </a:p>
          <a:p>
            <a:pPr marL="1162050" lvl="1" indent="-606425">
              <a:lnSpc>
                <a:spcPct val="10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latin typeface="ETH Light" pitchFamily="2" charset="0"/>
              </a:rPr>
              <a:t>We provide the overall structure</a:t>
            </a:r>
          </a:p>
          <a:p>
            <a:pPr marL="1162050" lvl="1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latin typeface="ETH Light" pitchFamily="2" charset="0"/>
              </a:rPr>
              <a:t>Write the code to perform each step of the CONDENSATION tracker</a:t>
            </a:r>
            <a:endParaRPr lang="en-US" sz="2400" dirty="0">
              <a:solidFill>
                <a:srgbClr val="000000"/>
              </a:solidFill>
              <a:latin typeface="ETH Light" pitchFamily="2" charset="0"/>
            </a:endParaRPr>
          </a:p>
          <a:p>
            <a:pPr marL="606425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endParaRPr lang="en-US" sz="3600" dirty="0">
              <a:solidFill>
                <a:srgbClr val="000000"/>
              </a:solidFill>
              <a:latin typeface="ETH Light" pitchFamily="2" charset="0"/>
            </a:endParaRPr>
          </a:p>
          <a:p>
            <a:pPr marL="606425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3600" dirty="0" smtClean="0">
                <a:solidFill>
                  <a:srgbClr val="000000"/>
                </a:solidFill>
                <a:latin typeface="ETH Light" pitchFamily="2" charset="0"/>
              </a:rPr>
              <a:t>Plot </a:t>
            </a:r>
            <a:r>
              <a:rPr lang="en-US" sz="3600" dirty="0">
                <a:solidFill>
                  <a:srgbClr val="000000"/>
                </a:solidFill>
                <a:latin typeface="ETH Light" pitchFamily="2" charset="0"/>
              </a:rPr>
              <a:t>the trajectories of the mean state</a:t>
            </a:r>
          </a:p>
          <a:p>
            <a:pPr marL="606425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endParaRPr lang="en-US" sz="3600" dirty="0">
              <a:solidFill>
                <a:srgbClr val="000000"/>
              </a:solidFill>
              <a:latin typeface="ETH Light" pitchFamily="2" charset="0"/>
            </a:endParaRPr>
          </a:p>
          <a:p>
            <a:pPr marL="606425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3600" dirty="0" smtClean="0">
                <a:solidFill>
                  <a:srgbClr val="000000"/>
                </a:solidFill>
                <a:latin typeface="ETH Light" pitchFamily="2" charset="0"/>
              </a:rPr>
              <a:t>Experiment </a:t>
            </a:r>
            <a:r>
              <a:rPr lang="en-US" sz="3600" dirty="0">
                <a:solidFill>
                  <a:srgbClr val="000000"/>
                </a:solidFill>
                <a:latin typeface="ETH Light" pitchFamily="2" charset="0"/>
              </a:rPr>
              <a:t>different settings </a:t>
            </a:r>
          </a:p>
          <a:p>
            <a:pPr marL="1978025" lvl="3" indent="-606425">
              <a:lnSpc>
                <a:spcPct val="10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ETH Light" pitchFamily="2" charset="0"/>
              </a:rPr>
              <a:t>number of particles</a:t>
            </a:r>
          </a:p>
          <a:p>
            <a:pPr marL="1978025" lvl="3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2400" dirty="0" smtClean="0">
                <a:solidFill>
                  <a:srgbClr val="000000"/>
                </a:solidFill>
                <a:latin typeface="ETH Light" pitchFamily="2" charset="0"/>
              </a:rPr>
              <a:t>number </a:t>
            </a:r>
            <a:r>
              <a:rPr lang="en-US" sz="2400" dirty="0">
                <a:solidFill>
                  <a:srgbClr val="000000"/>
                </a:solidFill>
                <a:latin typeface="ETH Light" pitchFamily="2" charset="0"/>
              </a:rPr>
              <a:t>of bins for quantization</a:t>
            </a:r>
          </a:p>
          <a:p>
            <a:pPr marL="1978025" lvl="3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ETH Light" pitchFamily="2" charset="0"/>
              </a:rPr>
              <a:t>updating  appearance model</a:t>
            </a:r>
          </a:p>
          <a:p>
            <a:pPr marL="1978025" lvl="3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2400" dirty="0">
                <a:solidFill>
                  <a:srgbClr val="000000"/>
                </a:solidFill>
                <a:latin typeface="ETH Light" pitchFamily="2" charset="0"/>
              </a:rPr>
              <a:t>motion model</a:t>
            </a:r>
          </a:p>
          <a:p>
            <a:pPr marL="606425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endParaRPr lang="en-US" sz="3600" dirty="0">
              <a:solidFill>
                <a:srgbClr val="000000"/>
              </a:solidFill>
              <a:latin typeface="ETH Light" pitchFamily="2" charset="0"/>
            </a:endParaRPr>
          </a:p>
          <a:p>
            <a:pPr marL="606425" indent="-606425">
              <a:lnSpc>
                <a:spcPct val="80000"/>
              </a:lnSpc>
              <a:spcBef>
                <a:spcPts val="550"/>
              </a:spcBef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3600" dirty="0" smtClean="0">
                <a:solidFill>
                  <a:srgbClr val="000000"/>
                </a:solidFill>
                <a:latin typeface="ETH Light" pitchFamily="2" charset="0"/>
              </a:rPr>
              <a:t>Try </a:t>
            </a:r>
            <a:r>
              <a:rPr lang="en-US" sz="3600" dirty="0">
                <a:solidFill>
                  <a:srgbClr val="000000"/>
                </a:solidFill>
                <a:latin typeface="ETH Light" pitchFamily="2" charset="0"/>
              </a:rPr>
              <a:t>your own video (bonus</a:t>
            </a:r>
            <a:r>
              <a:rPr lang="en-US" sz="3600" dirty="0" smtClean="0">
                <a:solidFill>
                  <a:srgbClr val="000000"/>
                </a:solidFill>
                <a:latin typeface="ETH Light" pitchFamily="2" charset="0"/>
              </a:rPr>
              <a:t>)</a:t>
            </a:r>
            <a:endParaRPr lang="en-US" sz="2800" dirty="0">
              <a:solidFill>
                <a:srgbClr val="000000"/>
              </a:solidFill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95688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Hand-in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Hand in by</a:t>
            </a:r>
            <a:r>
              <a:rPr lang="en-US" b="1" dirty="0" smtClean="0"/>
              <a:t> 23:30 </a:t>
            </a:r>
            <a:r>
              <a:rPr lang="en-US" dirty="0" smtClean="0"/>
              <a:t>on </a:t>
            </a:r>
            <a:r>
              <a:rPr lang="en-US" b="1" dirty="0" smtClean="0"/>
              <a:t>28</a:t>
            </a:r>
            <a:r>
              <a:rPr lang="en-US" b="1" baseline="30000" dirty="0" smtClean="0"/>
              <a:t>th</a:t>
            </a:r>
            <a:r>
              <a:rPr lang="en-US" b="1" dirty="0" smtClean="0"/>
              <a:t> December 2018</a:t>
            </a:r>
          </a:p>
          <a:p>
            <a:pPr algn="ctr">
              <a:buNone/>
            </a:pPr>
            <a:r>
              <a:rPr lang="en-US" b="1" dirty="0" smtClean="0"/>
              <a:t>to Moodle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7815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latin typeface="ETH Light"/>
                <a:cs typeface="Arial" panose="020B0604020202020204" pitchFamily="34" charset="0"/>
              </a:rPr>
              <a:t>Assignment Tasks</a:t>
            </a:r>
            <a:endParaRPr lang="de-CH" sz="4400" dirty="0">
              <a:latin typeface="ETH Light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6425" indent="-606425">
              <a:lnSpc>
                <a:spcPct val="80000"/>
              </a:lnSpc>
              <a:spcBef>
                <a:spcPts val="550"/>
              </a:spcBef>
              <a:buFont typeface="Times New Roman" pitchFamily="16" charset="0"/>
              <a:buNone/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endParaRPr lang="en-US" sz="4400" dirty="0">
              <a:solidFill>
                <a:srgbClr val="000000"/>
              </a:solidFill>
              <a:latin typeface="ETH Light"/>
              <a:cs typeface="Arial" panose="020B0604020202020204" pitchFamily="34" charset="0"/>
            </a:endParaRPr>
          </a:p>
          <a:p>
            <a:pPr marL="742950" indent="-742950">
              <a:lnSpc>
                <a:spcPct val="100000"/>
              </a:lnSpc>
              <a:spcBef>
                <a:spcPts val="550"/>
              </a:spcBef>
              <a:buFont typeface="+mj-lt"/>
              <a:buAutoNum type="arabicPeriod"/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4400" dirty="0" smtClean="0">
                <a:solidFill>
                  <a:srgbClr val="000000"/>
                </a:solidFill>
                <a:latin typeface="ETH Light"/>
                <a:cs typeface="Arial" panose="020B0604020202020204" pitchFamily="34" charset="0"/>
              </a:rPr>
              <a:t>Condensation </a:t>
            </a:r>
            <a:r>
              <a:rPr lang="en-US" sz="4400" dirty="0">
                <a:solidFill>
                  <a:srgbClr val="000000"/>
                </a:solidFill>
                <a:latin typeface="ETH Light"/>
                <a:cs typeface="Arial" panose="020B0604020202020204" pitchFamily="34" charset="0"/>
              </a:rPr>
              <a:t>t</a:t>
            </a:r>
            <a:r>
              <a:rPr lang="en-US" sz="4400" dirty="0" smtClean="0">
                <a:solidFill>
                  <a:srgbClr val="000000"/>
                </a:solidFill>
                <a:latin typeface="ETH Light"/>
                <a:cs typeface="Arial" panose="020B0604020202020204" pitchFamily="34" charset="0"/>
              </a:rPr>
              <a:t>racker with color histogram observations</a:t>
            </a:r>
            <a:endParaRPr lang="en-US" sz="4400" dirty="0">
              <a:solidFill>
                <a:srgbClr val="000000"/>
              </a:solidFill>
              <a:latin typeface="ETH Light"/>
              <a:cs typeface="Arial" panose="020B0604020202020204" pitchFamily="34" charset="0"/>
            </a:endParaRPr>
          </a:p>
          <a:p>
            <a:pPr marL="606425" indent="-606425">
              <a:lnSpc>
                <a:spcPct val="100000"/>
              </a:lnSpc>
              <a:spcBef>
                <a:spcPts val="550"/>
              </a:spcBef>
              <a:buFont typeface="+mj-lt"/>
              <a:buAutoNum type="arabicPeriod"/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endParaRPr lang="en-US" sz="4400" dirty="0">
              <a:solidFill>
                <a:srgbClr val="000000"/>
              </a:solidFill>
              <a:latin typeface="ETH Light"/>
              <a:cs typeface="Arial" panose="020B0604020202020204" pitchFamily="34" charset="0"/>
            </a:endParaRPr>
          </a:p>
          <a:p>
            <a:pPr marL="606425" indent="-606425">
              <a:lnSpc>
                <a:spcPct val="100000"/>
              </a:lnSpc>
              <a:spcBef>
                <a:spcPts val="550"/>
              </a:spcBef>
              <a:buFont typeface="+mj-lt"/>
              <a:buAutoNum type="arabicPeriod"/>
              <a:tabLst>
                <a:tab pos="608013" algn="l"/>
                <a:tab pos="720725" algn="l"/>
                <a:tab pos="1177925" algn="l"/>
                <a:tab pos="1635125" algn="l"/>
                <a:tab pos="2092325" algn="l"/>
                <a:tab pos="2549525" algn="l"/>
                <a:tab pos="3006725" algn="l"/>
                <a:tab pos="3463925" algn="l"/>
                <a:tab pos="3921125" algn="l"/>
                <a:tab pos="4378325" algn="l"/>
                <a:tab pos="4835525" algn="l"/>
                <a:tab pos="5292725" algn="l"/>
                <a:tab pos="5749925" algn="l"/>
                <a:tab pos="6207125" algn="l"/>
                <a:tab pos="6664325" algn="l"/>
                <a:tab pos="7121525" algn="l"/>
                <a:tab pos="7578725" algn="l"/>
                <a:tab pos="8035925" algn="l"/>
                <a:tab pos="8493125" algn="l"/>
                <a:tab pos="8950325" algn="l"/>
                <a:tab pos="9407525" algn="l"/>
              </a:tabLst>
              <a:defRPr/>
            </a:pPr>
            <a:r>
              <a:rPr lang="en-US" sz="4400" dirty="0" smtClean="0">
                <a:solidFill>
                  <a:srgbClr val="000000"/>
                </a:solidFill>
                <a:latin typeface="ETH Light"/>
                <a:cs typeface="Arial" panose="020B0604020202020204" pitchFamily="34" charset="0"/>
              </a:rPr>
              <a:t>Experiment with the condensation tracker</a:t>
            </a:r>
            <a:endParaRPr lang="en-US" sz="4400" dirty="0">
              <a:solidFill>
                <a:srgbClr val="000000"/>
              </a:solidFill>
              <a:latin typeface="ETH Ligh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20483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General Tracking Framework</a:t>
            </a:r>
            <a:endParaRPr lang="en-US" sz="4000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Prediction</a:t>
            </a:r>
            <a:r>
              <a:rPr lang="en-US" dirty="0" smtClean="0"/>
              <a:t>, based on </a:t>
            </a:r>
            <a:r>
              <a:rPr lang="en-US" b="1" dirty="0" smtClean="0">
                <a:solidFill>
                  <a:srgbClr val="92D050"/>
                </a:solidFill>
              </a:rPr>
              <a:t>system model</a:t>
            </a:r>
            <a:br>
              <a:rPr lang="en-US" b="1" dirty="0" smtClean="0">
                <a:solidFill>
                  <a:srgbClr val="92D050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 = system transition function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Update</a:t>
            </a:r>
            <a:r>
              <a:rPr lang="en-US" dirty="0" smtClean="0"/>
              <a:t>, based on </a:t>
            </a:r>
            <a:r>
              <a:rPr lang="en-US" b="1" dirty="0" smtClean="0">
                <a:solidFill>
                  <a:srgbClr val="92D050"/>
                </a:solidFill>
              </a:rPr>
              <a:t>measurement model</a:t>
            </a:r>
            <a:r>
              <a:rPr lang="de-CH" b="1" dirty="0" smtClean="0">
                <a:solidFill>
                  <a:srgbClr val="92D050"/>
                </a:solidFill>
              </a:rPr>
              <a:t/>
            </a:r>
            <a:br>
              <a:rPr lang="de-CH" b="1" dirty="0" smtClean="0">
                <a:solidFill>
                  <a:srgbClr val="92D050"/>
                </a:solidFill>
              </a:rPr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h = measurement function</a:t>
            </a:r>
            <a:br>
              <a:rPr lang="de-CH" dirty="0" smtClean="0"/>
            </a:br>
            <a:r>
              <a:rPr lang="de-CH" dirty="0" smtClean="0"/>
              <a:t>                           is the history of observations</a:t>
            </a:r>
            <a:endParaRPr lang="en-US" dirty="0" smtClean="0"/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890942"/>
              </p:ext>
            </p:extLst>
          </p:nvPr>
        </p:nvGraphicFramePr>
        <p:xfrm>
          <a:off x="1605856" y="2932584"/>
          <a:ext cx="4278534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Equation" r:id="rId3" imgW="1130040" imgH="228600" progId="Equation.DSMT4">
                  <p:embed/>
                </p:oleObj>
              </mc:Choice>
              <mc:Fallback>
                <p:oleObj name="Equation" r:id="rId3" imgW="1130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5856" y="2932584"/>
                        <a:ext cx="4278534" cy="8640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963494"/>
              </p:ext>
            </p:extLst>
          </p:nvPr>
        </p:nvGraphicFramePr>
        <p:xfrm>
          <a:off x="1677864" y="5884912"/>
          <a:ext cx="3384376" cy="9358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Equation" r:id="rId5" imgW="825480" imgH="228600" progId="Equation.3">
                  <p:embed/>
                </p:oleObj>
              </mc:Choice>
              <mc:Fallback>
                <p:oleObj name="Equation" r:id="rId5" imgW="825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864" y="5884912"/>
                        <a:ext cx="3384376" cy="93581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450009"/>
              </p:ext>
            </p:extLst>
          </p:nvPr>
        </p:nvGraphicFramePr>
        <p:xfrm>
          <a:off x="755732" y="7613104"/>
          <a:ext cx="3780365" cy="860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Equation" r:id="rId7" imgW="1002960" imgH="228600" progId="Equation.DSMT4">
                  <p:embed/>
                </p:oleObj>
              </mc:Choice>
              <mc:Fallback>
                <p:oleObj name="Equation" r:id="rId7" imgW="10029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732" y="7613104"/>
                        <a:ext cx="3780365" cy="8605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77607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Condensation </a:t>
            </a:r>
            <a:r>
              <a:rPr lang="en-US" sz="4000" dirty="0" smtClean="0"/>
              <a:t>Tracker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latin typeface="ETH Light" pitchFamily="2" charset="0"/>
            </a:endParaRPr>
          </a:p>
          <a:p>
            <a:r>
              <a:rPr lang="en-GB" dirty="0" smtClean="0">
                <a:latin typeface="ETH Light" pitchFamily="2" charset="0"/>
              </a:rPr>
              <a:t>The </a:t>
            </a:r>
            <a:r>
              <a:rPr lang="en-GB" dirty="0">
                <a:latin typeface="ETH Light" pitchFamily="2" charset="0"/>
              </a:rPr>
              <a:t>probability distribution is represented by </a:t>
            </a:r>
            <a:r>
              <a:rPr lang="en-GB" dirty="0" smtClean="0">
                <a:latin typeface="ETH Light" pitchFamily="2" charset="0"/>
              </a:rPr>
              <a:t>a sample set S</a:t>
            </a:r>
          </a:p>
          <a:p>
            <a:endParaRPr lang="en-GB" dirty="0">
              <a:latin typeface="ETH Light" pitchFamily="2" charset="0"/>
            </a:endParaRPr>
          </a:p>
          <a:p>
            <a:endParaRPr lang="en-GB" dirty="0" smtClean="0">
              <a:latin typeface="ETH Light" pitchFamily="2" charset="0"/>
            </a:endParaRPr>
          </a:p>
          <a:p>
            <a:r>
              <a:rPr lang="en-US" dirty="0" smtClean="0"/>
              <a:t>       - weights giving the sampling probability</a:t>
            </a:r>
            <a:endParaRPr lang="de-CH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4094373"/>
              </p:ext>
            </p:extLst>
          </p:nvPr>
        </p:nvGraphicFramePr>
        <p:xfrm>
          <a:off x="2325936" y="4614290"/>
          <a:ext cx="8208912" cy="1126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3" imgW="1663700" imgH="228600" progId="Equation.3">
                  <p:embed/>
                </p:oleObj>
              </mc:Choice>
              <mc:Fallback>
                <p:oleObj name="Equation" r:id="rId3" imgW="1663700" imgH="228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936" y="4614290"/>
                        <a:ext cx="8208912" cy="11266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142262"/>
              </p:ext>
            </p:extLst>
          </p:nvPr>
        </p:nvGraphicFramePr>
        <p:xfrm>
          <a:off x="1320799" y="6435775"/>
          <a:ext cx="675955" cy="673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5" imgW="139680" imgH="139680" progId="Equation.3">
                  <p:embed/>
                </p:oleObj>
              </mc:Choice>
              <mc:Fallback>
                <p:oleObj name="Equation" r:id="rId5" imgW="1396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799" y="6435775"/>
                        <a:ext cx="675955" cy="6732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776074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Condensation Tracker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Prediction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GB" dirty="0" smtClean="0">
                <a:latin typeface="ETH Light" pitchFamily="2" charset="0"/>
              </a:rPr>
              <a:t>Start with        , the sample </a:t>
            </a:r>
            <a:r>
              <a:rPr lang="en-GB" dirty="0">
                <a:latin typeface="ETH Light" pitchFamily="2" charset="0"/>
              </a:rPr>
              <a:t>set of the </a:t>
            </a:r>
            <a:r>
              <a:rPr lang="en-GB" dirty="0" smtClean="0">
                <a:latin typeface="ETH Light" pitchFamily="2" charset="0"/>
              </a:rPr>
              <a:t>previous step</a:t>
            </a:r>
            <a:r>
              <a:rPr lang="en-GB" dirty="0">
                <a:latin typeface="ETH Light" pitchFamily="2" charset="0"/>
              </a:rPr>
              <a:t>, and apply the system model to each </a:t>
            </a:r>
            <a:r>
              <a:rPr lang="en-GB" dirty="0" smtClean="0">
                <a:latin typeface="ETH Light" pitchFamily="2" charset="0"/>
              </a:rPr>
              <a:t>sample, yielding </a:t>
            </a:r>
            <a:r>
              <a:rPr lang="en-GB" dirty="0">
                <a:latin typeface="ETH Light" pitchFamily="2" charset="0"/>
              </a:rPr>
              <a:t>predicted samples </a:t>
            </a:r>
          </a:p>
          <a:p>
            <a:pPr marL="742950" indent="-742950">
              <a:buFont typeface="+mj-lt"/>
              <a:buAutoNum type="arabicPeriod"/>
            </a:pPr>
            <a:endParaRPr lang="en-US" dirty="0" smtClean="0"/>
          </a:p>
          <a:p>
            <a:pPr marL="742950" indent="-74295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Update</a:t>
            </a:r>
            <a:br>
              <a:rPr lang="en-US" b="1" dirty="0" smtClean="0">
                <a:solidFill>
                  <a:srgbClr val="FF0000"/>
                </a:solidFill>
              </a:rPr>
            </a:br>
            <a:r>
              <a:rPr lang="en-GB" dirty="0" smtClean="0">
                <a:latin typeface="ETH Light" pitchFamily="2" charset="0"/>
              </a:rPr>
              <a:t>Sample </a:t>
            </a:r>
            <a:r>
              <a:rPr lang="en-GB" dirty="0">
                <a:latin typeface="ETH Light" pitchFamily="2" charset="0"/>
              </a:rPr>
              <a:t>from the predicted set, where </a:t>
            </a:r>
            <a:r>
              <a:rPr lang="en-GB" dirty="0" smtClean="0">
                <a:latin typeface="ETH Light" pitchFamily="2" charset="0"/>
              </a:rPr>
              <a:t>samples are </a:t>
            </a:r>
            <a:r>
              <a:rPr lang="en-GB" dirty="0">
                <a:latin typeface="ETH Light" pitchFamily="2" charset="0"/>
              </a:rPr>
              <a:t>drawn with replacement </a:t>
            </a:r>
            <a:r>
              <a:rPr lang="en-GB" dirty="0" smtClean="0">
                <a:latin typeface="ETH Light" pitchFamily="2" charset="0"/>
              </a:rPr>
              <a:t>with probability 						(using measurement model)</a:t>
            </a:r>
            <a:endParaRPr lang="en-GB" dirty="0">
              <a:latin typeface="ETH Light" pitchFamily="2" charset="0"/>
            </a:endParaRPr>
          </a:p>
          <a:p>
            <a:pPr marL="742950" indent="-742950">
              <a:buFont typeface="+mj-lt"/>
              <a:buAutoNum type="arabicPeriod"/>
            </a:pPr>
            <a:endParaRPr lang="de-CH" dirty="0"/>
          </a:p>
        </p:txBody>
      </p:sp>
      <p:graphicFrame>
        <p:nvGraphicFramePr>
          <p:cNvPr id="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853402"/>
              </p:ext>
            </p:extLst>
          </p:nvPr>
        </p:nvGraphicFramePr>
        <p:xfrm>
          <a:off x="3838104" y="2644552"/>
          <a:ext cx="792088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Equation" r:id="rId3" imgW="253800" imgH="228600" progId="Equation.3">
                  <p:embed/>
                </p:oleObj>
              </mc:Choice>
              <mc:Fallback>
                <p:oleObj name="Equation" r:id="rId3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104" y="2644552"/>
                        <a:ext cx="792088" cy="7920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2893952"/>
              </p:ext>
            </p:extLst>
          </p:nvPr>
        </p:nvGraphicFramePr>
        <p:xfrm>
          <a:off x="9598744" y="3940696"/>
          <a:ext cx="1152128" cy="874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Equation" r:id="rId5" imgW="253800" imgH="241200" progId="Equation.3">
                  <p:embed/>
                </p:oleObj>
              </mc:Choice>
              <mc:Fallback>
                <p:oleObj name="Equation" r:id="rId5" imgW="2538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98744" y="3940696"/>
                        <a:ext cx="1152128" cy="8743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485509"/>
              </p:ext>
            </p:extLst>
          </p:nvPr>
        </p:nvGraphicFramePr>
        <p:xfrm>
          <a:off x="3759721" y="4887046"/>
          <a:ext cx="5622999" cy="709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Acrobat Document" r:id="rId7" imgW="3827160" imgH="453240" progId="AcroExch.Document.7">
                  <p:embed/>
                </p:oleObj>
              </mc:Choice>
              <mc:Fallback>
                <p:oleObj name="Acrobat Document" r:id="rId7" imgW="3827160" imgH="453240" progId="AcroExch.Document.7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721" y="4887046"/>
                        <a:ext cx="5622999" cy="7098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292141"/>
              </p:ext>
            </p:extLst>
          </p:nvPr>
        </p:nvGraphicFramePr>
        <p:xfrm>
          <a:off x="1533848" y="7829128"/>
          <a:ext cx="3528392" cy="79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Equation" r:id="rId9" imgW="1066680" imgH="241200" progId="Equation.3">
                  <p:embed/>
                </p:oleObj>
              </mc:Choice>
              <mc:Fallback>
                <p:oleObj name="Equation" r:id="rId9" imgW="1066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3848" y="7829128"/>
                        <a:ext cx="3528392" cy="797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77607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Condensation Tracker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728" y="4012704"/>
            <a:ext cx="5710392" cy="2808312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ETH Light" pitchFamily="2" charset="0"/>
              </a:rPr>
              <a:t>Samples may be drawn multiple times, but noise will yield different predictions</a:t>
            </a:r>
            <a:endParaRPr lang="de-CH" dirty="0"/>
          </a:p>
        </p:txBody>
      </p:sp>
      <p:pic>
        <p:nvPicPr>
          <p:cNvPr id="4" name="Picture 3" descr="condensa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2400" y="1780456"/>
            <a:ext cx="6400237" cy="7337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776074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Task 2:</a:t>
            </a:r>
            <a:br>
              <a:rPr lang="en-US" sz="4000" dirty="0" smtClean="0"/>
            </a:br>
            <a:r>
              <a:rPr lang="en-US" sz="4000" dirty="0" smtClean="0"/>
              <a:t>Experiment with the Condensation Tracker</a:t>
            </a:r>
            <a:endParaRPr lang="en-US" sz="4000" dirty="0"/>
          </a:p>
        </p:txBody>
      </p:sp>
      <p:pic>
        <p:nvPicPr>
          <p:cNvPr id="4" name="video1.wmv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525736" y="2533650"/>
            <a:ext cx="3677498" cy="2758124"/>
          </a:xfrm>
          <a:prstGeom prst="rect">
            <a:avLst/>
          </a:prstGeom>
        </p:spPr>
      </p:pic>
      <p:pic>
        <p:nvPicPr>
          <p:cNvPr id="5" name="video2.wmv">
            <a:hlinkClick r:id="" action="ppaction://media"/>
          </p:cNvPr>
          <p:cNvPicPr>
            <a:picLocks noRot="1"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 cstate="print"/>
          <a:stretch>
            <a:fillRect/>
          </a:stretch>
        </p:blipFill>
        <p:spPr>
          <a:xfrm>
            <a:off x="4719038" y="2533650"/>
            <a:ext cx="3677498" cy="2758124"/>
          </a:xfrm>
          <a:prstGeom prst="rect">
            <a:avLst/>
          </a:prstGeom>
        </p:spPr>
      </p:pic>
      <p:pic>
        <p:nvPicPr>
          <p:cNvPr id="6" name="video3.wmv">
            <a:hlinkClick r:id="" action="ppaction://media"/>
          </p:cNvPr>
          <p:cNvPicPr>
            <a:picLocks noRot="1"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8934624" y="2571750"/>
            <a:ext cx="3638376" cy="2728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36" y="5524872"/>
            <a:ext cx="3677498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itchFamily="34" charset="0"/>
              <a:buChar char="•"/>
            </a:pPr>
            <a:r>
              <a:rPr lang="en-US" sz="3200" dirty="0" smtClean="0">
                <a:latin typeface="ETH Light" pitchFamily="2" charset="0"/>
              </a:rPr>
              <a:t>Moving hand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3200" dirty="0" smtClean="0">
                <a:latin typeface="ETH Light" pitchFamily="2" charset="0"/>
              </a:rPr>
              <a:t>Uniform background</a:t>
            </a:r>
            <a:endParaRPr lang="de-CH" sz="3200" dirty="0">
              <a:latin typeface="ETH Ligh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7110" y="5524872"/>
            <a:ext cx="367749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itchFamily="34" charset="0"/>
              <a:buChar char="•"/>
            </a:pPr>
            <a:r>
              <a:rPr lang="en-US" sz="3200" dirty="0" smtClean="0">
                <a:latin typeface="ETH Light" pitchFamily="2" charset="0"/>
              </a:rPr>
              <a:t>Moving hand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3200" dirty="0" smtClean="0">
                <a:latin typeface="ETH Light" pitchFamily="2" charset="0"/>
              </a:rPr>
              <a:t>Clutter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3200" dirty="0" smtClean="0">
                <a:latin typeface="ETH Light" pitchFamily="2" charset="0"/>
              </a:rPr>
              <a:t>Occlusions</a:t>
            </a:r>
            <a:endParaRPr lang="de-CH" sz="3200" dirty="0">
              <a:latin typeface="ETH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50672" y="5524872"/>
            <a:ext cx="3677498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Arial" pitchFamily="34" charset="0"/>
              <a:buChar char="•"/>
            </a:pPr>
            <a:r>
              <a:rPr lang="en-US" sz="3200" dirty="0" smtClean="0">
                <a:latin typeface="ETH Light" pitchFamily="2" charset="0"/>
              </a:rPr>
              <a:t>Ball bouncing</a:t>
            </a:r>
          </a:p>
          <a:p>
            <a:pPr marL="571500" indent="-571500" algn="l">
              <a:buFont typeface="Arial" pitchFamily="34" charset="0"/>
              <a:buChar char="•"/>
            </a:pPr>
            <a:r>
              <a:rPr lang="en-US" sz="3200" dirty="0" smtClean="0">
                <a:latin typeface="ETH Light" pitchFamily="2" charset="0"/>
              </a:rPr>
              <a:t>Motion model</a:t>
            </a:r>
            <a:endParaRPr lang="de-CH" sz="3200" dirty="0">
              <a:latin typeface="ETH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60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1: Hand, uniform background</a:t>
            </a:r>
            <a:endParaRPr lang="en-US" sz="4000" dirty="0"/>
          </a:p>
        </p:txBody>
      </p:sp>
      <p:pic>
        <p:nvPicPr>
          <p:cNvPr id="4" name="Picture 3" descr="frame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2160" y="5549507"/>
            <a:ext cx="4534520" cy="3400890"/>
          </a:xfrm>
          <a:prstGeom prst="rect">
            <a:avLst/>
          </a:prstGeom>
        </p:spPr>
      </p:pic>
      <p:pic>
        <p:nvPicPr>
          <p:cNvPr id="5" name="Picture 4" descr="frame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92" y="2108965"/>
            <a:ext cx="4534520" cy="3400890"/>
          </a:xfrm>
          <a:prstGeom prst="rect">
            <a:avLst/>
          </a:prstGeom>
        </p:spPr>
      </p:pic>
      <p:pic>
        <p:nvPicPr>
          <p:cNvPr id="6" name="Picture 5" descr="frame2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2160" y="2133600"/>
            <a:ext cx="4534520" cy="3400890"/>
          </a:xfrm>
          <a:prstGeom prst="rect">
            <a:avLst/>
          </a:prstGeom>
        </p:spPr>
      </p:pic>
      <p:pic>
        <p:nvPicPr>
          <p:cNvPr id="7" name="Picture 6" descr="frame38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992" y="5524872"/>
            <a:ext cx="4534520" cy="3400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30793" y="7685112"/>
            <a:ext cx="297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2B21FB"/>
                </a:solidFill>
                <a:latin typeface="ETH Light" pitchFamily="2" charset="0"/>
              </a:rPr>
              <a:t>a</a:t>
            </a:r>
            <a:r>
              <a:rPr lang="en-US" sz="2000" b="1" dirty="0" smtClean="0">
                <a:solidFill>
                  <a:srgbClr val="2B21FB"/>
                </a:solidFill>
                <a:latin typeface="ETH Light" pitchFamily="2" charset="0"/>
              </a:rPr>
              <a:t> priori mean state</a:t>
            </a:r>
            <a:endParaRPr lang="en-US" sz="2000" b="1" dirty="0">
              <a:solidFill>
                <a:srgbClr val="2B21FB"/>
              </a:solidFill>
              <a:latin typeface="ETH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30793" y="8218512"/>
            <a:ext cx="297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  <a:latin typeface="ETH Light" pitchFamily="2" charset="0"/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  <a:latin typeface="ETH Light" pitchFamily="2" charset="0"/>
              </a:rPr>
              <a:t> posteriori mean state</a:t>
            </a:r>
            <a:endParaRPr lang="en-US" sz="2000" b="1" dirty="0">
              <a:solidFill>
                <a:srgbClr val="FF0000"/>
              </a:solidFill>
              <a:latin typeface="ETH Light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29688" y="7913712"/>
            <a:ext cx="785080" cy="0"/>
          </a:xfrm>
          <a:prstGeom prst="line">
            <a:avLst/>
          </a:prstGeom>
          <a:ln>
            <a:solidFill>
              <a:srgbClr val="2B21F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029688" y="8447112"/>
            <a:ext cx="785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7607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frame4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4998" y="5603320"/>
            <a:ext cx="4469667" cy="3344268"/>
          </a:xfrm>
          <a:prstGeom prst="rect">
            <a:avLst/>
          </a:prstGeom>
        </p:spPr>
      </p:pic>
      <p:pic>
        <p:nvPicPr>
          <p:cNvPr id="16" name="Picture 15" descr="frame2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88" y="5558273"/>
            <a:ext cx="4469667" cy="3344268"/>
          </a:xfrm>
          <a:prstGeom prst="rect">
            <a:avLst/>
          </a:prstGeom>
        </p:spPr>
      </p:pic>
      <p:pic>
        <p:nvPicPr>
          <p:cNvPr id="15" name="Picture 14" descr="frame15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2160" y="2161911"/>
            <a:ext cx="4469667" cy="3344268"/>
          </a:xfrm>
          <a:prstGeom prst="rect">
            <a:avLst/>
          </a:prstGeom>
        </p:spPr>
      </p:pic>
      <p:pic>
        <p:nvPicPr>
          <p:cNvPr id="14" name="Picture 13" descr="frame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88" y="2133600"/>
            <a:ext cx="4469667" cy="3344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Video 2: Hand, clutter, occlusions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0030793" y="7685112"/>
            <a:ext cx="297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2B21FB"/>
                </a:solidFill>
                <a:latin typeface="ETH Light" pitchFamily="2" charset="0"/>
              </a:rPr>
              <a:t>a</a:t>
            </a:r>
            <a:r>
              <a:rPr lang="en-US" sz="2000" b="1" dirty="0" smtClean="0">
                <a:solidFill>
                  <a:srgbClr val="2B21FB"/>
                </a:solidFill>
                <a:latin typeface="ETH Light" pitchFamily="2" charset="0"/>
              </a:rPr>
              <a:t> priori mean state</a:t>
            </a:r>
            <a:endParaRPr lang="en-US" sz="2000" b="1" dirty="0">
              <a:solidFill>
                <a:srgbClr val="2B21FB"/>
              </a:solidFill>
              <a:latin typeface="ETH Light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30793" y="8218512"/>
            <a:ext cx="2974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dirty="0">
                <a:solidFill>
                  <a:srgbClr val="FF0000"/>
                </a:solidFill>
                <a:latin typeface="ETH Light" pitchFamily="2" charset="0"/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  <a:latin typeface="ETH Light" pitchFamily="2" charset="0"/>
              </a:rPr>
              <a:t> posteriori mean state</a:t>
            </a:r>
            <a:endParaRPr lang="en-US" sz="2000" b="1" dirty="0">
              <a:solidFill>
                <a:srgbClr val="FF0000"/>
              </a:solidFill>
              <a:latin typeface="ETH Light" pitchFamily="2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29688" y="7913712"/>
            <a:ext cx="785080" cy="0"/>
          </a:xfrm>
          <a:prstGeom prst="line">
            <a:avLst/>
          </a:prstGeom>
          <a:ln>
            <a:solidFill>
              <a:srgbClr val="2B21F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029688" y="8447112"/>
            <a:ext cx="7850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frame2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8624" y="2180604"/>
            <a:ext cx="4469667" cy="334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3050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VG_Slide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Helvetica"/>
        <a:ea typeface="ヒラギノ角ゴ Pro W6"/>
        <a:cs typeface="ヒラギノ角ゴ Pro W6"/>
      </a:majorFont>
      <a:minorFont>
        <a:latin typeface="Helvetica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9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" charset="0"/>
            <a:ea typeface="ヒラギノ角ゴ Pro W3" charset="0"/>
            <a:cs typeface="ヒラギノ角ゴ Pro W3" charset="0"/>
            <a:sym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90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" charset="0"/>
            <a:ea typeface="ヒラギノ角ゴ Pro W3" charset="0"/>
            <a:cs typeface="ヒラギノ角ゴ Pro W3" charset="0"/>
            <a:sym typeface="Helvetica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CVG_SlideTemplate</Template>
  <TotalTime>0</TotalTime>
  <Pages>0</Pages>
  <Words>186</Words>
  <Characters>0</Characters>
  <Application>Microsoft Office PowerPoint</Application>
  <PresentationFormat>Custom</PresentationFormat>
  <Lines>0</Lines>
  <Paragraphs>58</Paragraphs>
  <Slides>12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Helvetica</vt:lpstr>
      <vt:lpstr>ETH Light</vt:lpstr>
      <vt:lpstr>ヒラギノ角ゴ Pro W3</vt:lpstr>
      <vt:lpstr>ヒラギノ角ゴ Pro W6</vt:lpstr>
      <vt:lpstr>Calibri</vt:lpstr>
      <vt:lpstr>Times New Roman</vt:lpstr>
      <vt:lpstr>Wingdings</vt:lpstr>
      <vt:lpstr>CVG_SlideTemplate</vt:lpstr>
      <vt:lpstr>Equation</vt:lpstr>
      <vt:lpstr>Acrobat Document</vt:lpstr>
      <vt:lpstr>Computer Vision</vt:lpstr>
      <vt:lpstr>Assignment Tasks</vt:lpstr>
      <vt:lpstr>General Tracking Framework</vt:lpstr>
      <vt:lpstr>Condensation Tracker</vt:lpstr>
      <vt:lpstr>Condensation Tracker</vt:lpstr>
      <vt:lpstr>Condensation Tracker</vt:lpstr>
      <vt:lpstr>Task 2: Experiment with the Condensation Tracker</vt:lpstr>
      <vt:lpstr>Video 1: Hand, uniform background</vt:lpstr>
      <vt:lpstr>Video 2: Hand, clutter, occlusions</vt:lpstr>
      <vt:lpstr>Video 3: Ball bouncing</vt:lpstr>
      <vt:lpstr>Report</vt:lpstr>
      <vt:lpstr>Hand-in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Informatik I for D-MAVT</dc:title>
  <dc:creator>Rantaplan</dc:creator>
  <cp:lastModifiedBy>Chintada  Bhaskara Rao</cp:lastModifiedBy>
  <cp:revision>793</cp:revision>
  <cp:lastPrinted>2018-12-13T10:53:46Z</cp:lastPrinted>
  <dcterms:created xsi:type="dcterms:W3CDTF">2010-02-28T13:04:32Z</dcterms:created>
  <dcterms:modified xsi:type="dcterms:W3CDTF">2018-12-13T10:55:25Z</dcterms:modified>
</cp:coreProperties>
</file>